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6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7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5" r:id="rId4"/>
    <p:sldId id="260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89855831294628"/>
          <c:y val="0"/>
          <c:w val="0.8780894812041351"/>
          <c:h val="0.9711880285797608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CO2e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A7-4758-AA69-19820C5971F2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A7-4758-AA69-19820C5971F2}"/>
              </c:ext>
            </c:extLst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A7-4758-AA69-19820C5971F2}"/>
              </c:ext>
            </c:extLst>
          </c:dPt>
          <c:dLbls>
            <c:dLbl>
              <c:idx val="0"/>
              <c:layout>
                <c:manualLayout>
                  <c:x val="-0.20977961163149969"/>
                  <c:y val="0.156319922813940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37401713413921"/>
                      <c:h val="0.313587331565757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5A7-4758-AA69-19820C5971F2}"/>
                </c:ext>
              </c:extLst>
            </c:dLbl>
            <c:dLbl>
              <c:idx val="1"/>
              <c:layout>
                <c:manualLayout>
                  <c:x val="-1.7460100179070787E-7"/>
                  <c:y val="4.9417299702663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12008341382828"/>
                      <c:h val="0.294594121875419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5A7-4758-AA69-19820C5971F2}"/>
                </c:ext>
              </c:extLst>
            </c:dLbl>
            <c:dLbl>
              <c:idx val="2"/>
              <c:layout>
                <c:manualLayout>
                  <c:x val="0.23707865286247867"/>
                  <c:y val="-0.3776112953030020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99686746770421"/>
                      <c:h val="0.317145809825883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5A7-4758-AA69-19820C5971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Scope 1</c:v>
                </c:pt>
                <c:pt idx="1">
                  <c:v>Scope 2</c:v>
                </c:pt>
                <c:pt idx="2">
                  <c:v>Scope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578.29999999999995</c:v>
                </c:pt>
                <c:pt idx="1">
                  <c:v>98.74</c:v>
                </c:pt>
                <c:pt idx="2">
                  <c:v>1353.15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A7-4758-AA69-19820C5971F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08065140760921E-2"/>
          <c:y val="2.4333260425780111E-2"/>
          <c:w val="0.8780894812041351"/>
          <c:h val="0.9711880285797608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CO2e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A-4784-97D7-2888EA994AAB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A-4784-97D7-2888EA994AAB}"/>
              </c:ext>
            </c:extLst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A-4784-97D7-2888EA994AAB}"/>
              </c:ext>
            </c:extLst>
          </c:dPt>
          <c:dLbls>
            <c:dLbl>
              <c:idx val="0"/>
              <c:layout>
                <c:manualLayout>
                  <c:x val="-0.22756837373606359"/>
                  <c:y val="0.20179478709242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37401713413921"/>
                      <c:h val="0.313587331565757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ABA-4784-97D7-2888EA994AAB}"/>
                </c:ext>
              </c:extLst>
            </c:dLbl>
            <c:dLbl>
              <c:idx val="1"/>
              <c:layout>
                <c:manualLayout>
                  <c:x val="-4.471306184720112E-2"/>
                  <c:y val="2.6309502733440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12008341382828"/>
                      <c:h val="0.294594121875419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ABA-4784-97D7-2888EA994AAB}"/>
                </c:ext>
              </c:extLst>
            </c:dLbl>
            <c:dLbl>
              <c:idx val="2"/>
              <c:layout>
                <c:manualLayout>
                  <c:x val="0.24055975664878995"/>
                  <c:y val="-0.384832393847661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99686746770421"/>
                      <c:h val="0.317145809825883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ABA-4784-97D7-2888EA994A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Scope 1</c:v>
                </c:pt>
                <c:pt idx="1">
                  <c:v>Scope 2</c:v>
                </c:pt>
                <c:pt idx="2">
                  <c:v>Scope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633.5</c:v>
                </c:pt>
                <c:pt idx="1">
                  <c:v>113.23</c:v>
                </c:pt>
                <c:pt idx="2">
                  <c:v>1429.32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ABA-4784-97D7-2888EA994AA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44-4CD3-AF3B-C2AA4E53D6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144-4CD3-AF3B-C2AA4E53D6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44-4CD3-AF3B-C2AA4E53D67A}"/>
              </c:ext>
            </c:extLst>
          </c:dPt>
          <c:cat>
            <c:strRef>
              <c:f>Sheet1!$A$2:$A$5</c:f>
              <c:strCache>
                <c:ptCount val="4"/>
                <c:pt idx="0">
                  <c:v>Total</c:v>
                </c:pt>
                <c:pt idx="1">
                  <c:v>Scope 1</c:v>
                </c:pt>
                <c:pt idx="2">
                  <c:v>Scope 2</c:v>
                </c:pt>
                <c:pt idx="3">
                  <c:v>Scope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2030.19</c:v>
                </c:pt>
                <c:pt idx="1">
                  <c:v>578.29999999999995</c:v>
                </c:pt>
                <c:pt idx="2">
                  <c:v>98.74</c:v>
                </c:pt>
                <c:pt idx="3">
                  <c:v>1353.15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4-4CD3-AF3B-C2AA4E53D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199407"/>
        <c:axId val="1743147071"/>
      </c:barChart>
      <c:catAx>
        <c:axId val="181519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147071"/>
        <c:crosses val="autoZero"/>
        <c:auto val="1"/>
        <c:lblAlgn val="ctr"/>
        <c:lblOffset val="100"/>
        <c:noMultiLvlLbl val="0"/>
      </c:catAx>
      <c:valAx>
        <c:axId val="1743147071"/>
        <c:scaling>
          <c:orientation val="minMax"/>
          <c:max val="2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199407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3F-4159-9C67-0DF176B4AD3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3F-4159-9C67-0DF176B4AD3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3F-4159-9C67-0DF176B4AD33}"/>
              </c:ext>
            </c:extLst>
          </c:dPt>
          <c:cat>
            <c:strRef>
              <c:f>Sheet1!$A$2:$A$5</c:f>
              <c:strCache>
                <c:ptCount val="4"/>
                <c:pt idx="0">
                  <c:v>Total</c:v>
                </c:pt>
                <c:pt idx="1">
                  <c:v>Scope 1</c:v>
                </c:pt>
                <c:pt idx="2">
                  <c:v>Scope 2</c:v>
                </c:pt>
                <c:pt idx="3">
                  <c:v>Scope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2030.19</c:v>
                </c:pt>
                <c:pt idx="1">
                  <c:v>578.29999999999995</c:v>
                </c:pt>
                <c:pt idx="2">
                  <c:v>98.74</c:v>
                </c:pt>
                <c:pt idx="3">
                  <c:v>1353.15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3F-4159-9C67-0DF176B4A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199407"/>
        <c:axId val="1743147071"/>
      </c:barChart>
      <c:catAx>
        <c:axId val="181519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147071"/>
        <c:crosses val="autoZero"/>
        <c:auto val="1"/>
        <c:lblAlgn val="ctr"/>
        <c:lblOffset val="100"/>
        <c:noMultiLvlLbl val="0"/>
      </c:catAx>
      <c:valAx>
        <c:axId val="1743147071"/>
        <c:scaling>
          <c:orientation val="minMax"/>
          <c:max val="2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199407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CO2</c:v>
                </c:pt>
                <c:pt idx="1">
                  <c:v>CH4</c:v>
                </c:pt>
                <c:pt idx="2">
                  <c:v>N2O</c:v>
                </c:pt>
                <c:pt idx="3">
                  <c:v>HFC</c:v>
                </c:pt>
                <c:pt idx="4">
                  <c:v>PFC</c:v>
                </c:pt>
                <c:pt idx="5">
                  <c:v>SF6</c:v>
                </c:pt>
                <c:pt idx="6">
                  <c:v>NF3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 formatCode="#,##0">
                  <c:v>31109</c:v>
                </c:pt>
                <c:pt idx="1">
                  <c:v>406</c:v>
                </c:pt>
                <c:pt idx="2" formatCode="#,##0">
                  <c:v>4738</c:v>
                </c:pt>
                <c:pt idx="5" formatCode="#,##0">
                  <c:v>25289760</c:v>
                </c:pt>
                <c:pt idx="6" formatCode="#,##0">
                  <c:v>16919812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8-4388-BA80-812C57F57D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4"/>
        <c:axId val="1815189199"/>
        <c:axId val="1352351359"/>
      </c:barChart>
      <c:catAx>
        <c:axId val="181518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351359"/>
        <c:crosses val="autoZero"/>
        <c:auto val="1"/>
        <c:lblAlgn val="ctr"/>
        <c:lblOffset val="100"/>
        <c:noMultiLvlLbl val="0"/>
      </c:catAx>
      <c:valAx>
        <c:axId val="135235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189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Business Travel</c:v>
                </c:pt>
                <c:pt idx="1">
                  <c:v>Employee Commuting</c:v>
                </c:pt>
                <c:pt idx="2">
                  <c:v>Capital Goods</c:v>
                </c:pt>
                <c:pt idx="3">
                  <c:v>Fuel&amp; Energy related activities</c:v>
                </c:pt>
                <c:pt idx="4">
                  <c:v>Purchased Goods &amp; Services</c:v>
                </c:pt>
                <c:pt idx="5">
                  <c:v>Waste Generated in Operations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4.0599999999999996</c:v>
                </c:pt>
                <c:pt idx="1">
                  <c:v>74.42</c:v>
                </c:pt>
                <c:pt idx="2">
                  <c:v>399.18</c:v>
                </c:pt>
                <c:pt idx="3">
                  <c:v>211.09</c:v>
                </c:pt>
                <c:pt idx="4">
                  <c:v>657.63</c:v>
                </c:pt>
                <c:pt idx="5">
                  <c:v>8.1199999999999992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8-4388-BA80-812C57F57D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189199"/>
        <c:axId val="1352351359"/>
      </c:barChart>
      <c:catAx>
        <c:axId val="181518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351359"/>
        <c:crosses val="autoZero"/>
        <c:auto val="1"/>
        <c:lblAlgn val="ctr"/>
        <c:lblOffset val="100"/>
        <c:noMultiLvlLbl val="0"/>
      </c:catAx>
      <c:valAx>
        <c:axId val="135235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189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5-47F9-BED9-B8FACA5C6E7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15-47F9-BED9-B8FACA5C6E7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15-47F9-BED9-B8FACA5C6E78}"/>
              </c:ext>
            </c:extLst>
          </c:dPt>
          <c:cat>
            <c:strRef>
              <c:f>Sheet1!$A$2:$A$5</c:f>
              <c:strCache>
                <c:ptCount val="4"/>
                <c:pt idx="0">
                  <c:v>Total</c:v>
                </c:pt>
                <c:pt idx="1">
                  <c:v>Scope 1</c:v>
                </c:pt>
                <c:pt idx="2">
                  <c:v>Scope 2</c:v>
                </c:pt>
                <c:pt idx="3">
                  <c:v>Scope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2030.19</c:v>
                </c:pt>
                <c:pt idx="1">
                  <c:v>578.29999999999995</c:v>
                </c:pt>
                <c:pt idx="2">
                  <c:v>98.74</c:v>
                </c:pt>
                <c:pt idx="3">
                  <c:v>1353.15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A15-47F9-BED9-B8FACA5C6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5199407"/>
        <c:axId val="1743147071"/>
      </c:barChart>
      <c:catAx>
        <c:axId val="181519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147071"/>
        <c:crosses val="autoZero"/>
        <c:auto val="1"/>
        <c:lblAlgn val="ctr"/>
        <c:lblOffset val="100"/>
        <c:noMultiLvlLbl val="0"/>
      </c:catAx>
      <c:valAx>
        <c:axId val="1743147071"/>
        <c:scaling>
          <c:orientation val="minMax"/>
          <c:max val="2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199407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6D2CD-C88E-4A37-9030-08AE72550886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4340-7C9C-47D3-987B-F235D41DB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4340-7C9C-47D3-987B-F235D41DB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1AAD-36E1-A3B5-39FA-F37407AF6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5FB80-2206-C66E-A077-435C19579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A8E5-835B-A6AF-9A45-0D7BFF16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99514-B33F-25C4-9453-D53B3D4E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49A02-78FF-0BB1-ECD5-F694A287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93C4-E559-17D2-5C58-0B09BE66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DB402-F2FE-9C94-8ADE-D0433E918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B1000-01C7-350B-F21C-EA930400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390A4-2D45-3B66-5456-1A844FFB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3244-162E-EA8F-F639-E76B1CDC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31DE3-C6BA-7D08-541B-9C53E9B82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440A9-9C1D-A0DC-AC6E-2D5353547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EA74-0F44-2F70-6DCC-E225A4DE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E03D5-3E21-5467-3F61-B3BAC773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1E14-1295-0A1A-76C3-BB0F952C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B129-7509-3853-93CB-BB557BB0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AFB5-E608-1365-4B71-192B42159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95A4-FB2E-971F-433C-C03503CE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E847A-8577-1B5F-E11E-049BCA2F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F3A4-89DA-BE89-0618-208B2CCE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1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1E9-CA48-C59C-A9F7-8C7E1BF5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4927-C7E8-882F-5929-E3C4814AD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EF3B-1799-004A-B97F-6527AFF5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E6FD5-EB0F-4D84-E7F3-E7A407DD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F9B3C-2DE5-4B06-3C00-F00EE757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3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F584-176A-83B5-7847-FD2A9174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16CB-3B0B-CCA0-0CF5-79DB7BE33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CA731-9D2D-3276-7FE3-8462E985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B2C9F-2289-18F8-7448-315F1C23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7880E-E175-AD3E-3A2C-14D3EC7B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DE81F-99B0-3808-127D-5A577DE6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9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730A-7C37-948A-2CFE-28867C41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670D8-0023-0483-FAD9-1970B97C8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D9F41-A0D9-5DC3-131F-5832F4697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0FD29-72CA-B13F-457D-BAEBFB5D7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351FE-75A7-65A2-0D85-F33D73970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B2FA5-AE7F-2FA3-EC08-6246ACD0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4E0D-E8FC-CC36-7BE2-6364A281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FDA60-F236-DA96-B3B5-676E899A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5613-315B-1F3B-7196-E39C1D2A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F95CD-0F83-1539-C813-9575DE7D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389B7-2616-87FC-B532-AD8535AE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836BC-03D4-CC83-2C71-4C09AC48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069B6-B159-FB97-3909-9966749A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315C3-140A-EF78-7B13-5B6D7737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C94C-B111-EDCC-C4D2-506E604C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4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E51E-55B4-D21D-521B-2DD870DC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583A-8BF2-6A7A-DA13-17C999F2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B9E3E-9891-8EEB-DA50-986E5B652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2988-B067-542D-AF09-652BC8F4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E8859-6C2C-D306-D266-8404C51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D74E-5085-1FEE-DDDC-7FE9C7C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8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414D-AF89-F9A3-EFE0-F712C66A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C1347-6EBA-5640-EF21-2D02449DE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DCDAE-C37C-17A5-B80A-7C4D8D233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84F35-9C2F-2BA1-1C0F-653AC2B6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D77B-3E75-E25C-12A5-CB752032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25D65-DFA0-65B2-5C6E-6E22089F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9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0155F-69A0-4A94-BF75-D1D96675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D90B7-2901-E83F-7735-F25C5499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9899-5122-4C02-FF73-711AA28F1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EDDC4-9A11-4B68-985B-B07DB02D149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F7C4-C16A-3091-190C-AC46A77F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4263A-F570-A1A3-7E72-EA4B646FA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EC07-9713-4596-8841-58349D19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chart" Target="../charts/char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1" Type="http://schemas.openxmlformats.org/officeDocument/2006/relationships/tags" Target="../tags/tag4.xml"/><Relationship Id="rId6" Type="http://schemas.openxmlformats.org/officeDocument/2006/relationships/chart" Target="../charts/chart4.xml"/><Relationship Id="rId11" Type="http://schemas.openxmlformats.org/officeDocument/2006/relationships/image" Target="../media/image7.png"/><Relationship Id="rId5" Type="http://schemas.openxmlformats.org/officeDocument/2006/relationships/chart" Target="../charts/chart3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chart" Target="../charts/chart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chart" Target="../charts/chart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chart" Target="../charts/chart6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chart" Target="../charts/char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6E3ECBE-2A9D-4B75-B771-9B93ACEBDDC6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6A643-183B-9440-FDAC-B5AB8AC8DC8A}"/>
              </a:ext>
            </a:extLst>
          </p:cNvPr>
          <p:cNvSpPr/>
          <p:nvPr/>
        </p:nvSpPr>
        <p:spPr>
          <a:xfrm>
            <a:off x="2204734" y="975508"/>
            <a:ext cx="3910993" cy="43446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236E7-452D-1405-FD46-D40E57F4BB19}"/>
              </a:ext>
            </a:extLst>
          </p:cNvPr>
          <p:cNvSpPr/>
          <p:nvPr/>
        </p:nvSpPr>
        <p:spPr>
          <a:xfrm>
            <a:off x="6115050" y="975508"/>
            <a:ext cx="4266623" cy="4344638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48EDC-0738-CBA1-9EC0-A868305A6E35}"/>
              </a:ext>
            </a:extLst>
          </p:cNvPr>
          <p:cNvSpPr txBox="1"/>
          <p:nvPr/>
        </p:nvSpPr>
        <p:spPr>
          <a:xfrm>
            <a:off x="6643687" y="1913206"/>
            <a:ext cx="2343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385723"/>
                </a:solidFill>
                <a:cs typeface="Arial" panose="020B0604020202020204" pitchFamily="34" charset="0"/>
              </a:rPr>
              <a:t>Email: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45207-6C3A-115E-9711-CA09A93FBDAF}"/>
              </a:ext>
            </a:extLst>
          </p:cNvPr>
          <p:cNvSpPr txBox="1"/>
          <p:nvPr/>
        </p:nvSpPr>
        <p:spPr>
          <a:xfrm>
            <a:off x="7279411" y="1448710"/>
            <a:ext cx="226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5723"/>
                </a:solidFill>
                <a:cs typeface="Arial" panose="020B0604020202020204" pitchFamily="34" charset="0"/>
              </a:rPr>
              <a:t>Welcome</a:t>
            </a:r>
            <a:r>
              <a:rPr lang="en-US" sz="20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e</a:t>
            </a:r>
            <a:r>
              <a:rPr lang="en-US" sz="2000" b="1" baseline="-25000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79237A-09D2-3C80-430C-030A0065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870" y="975507"/>
            <a:ext cx="3923839" cy="43446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C80042-9D08-DFFF-4C46-D63AC64E3D13}"/>
              </a:ext>
            </a:extLst>
          </p:cNvPr>
          <p:cNvSpPr txBox="1"/>
          <p:nvPr/>
        </p:nvSpPr>
        <p:spPr>
          <a:xfrm>
            <a:off x="6643687" y="2724528"/>
            <a:ext cx="140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385723"/>
                </a:solidFill>
                <a:cs typeface="Arial" panose="020B0604020202020204" pitchFamily="34" charset="0"/>
              </a:rPr>
              <a:t>Password: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27D01-6C51-8F60-B7FF-09E0273CBAC1}"/>
              </a:ext>
            </a:extLst>
          </p:cNvPr>
          <p:cNvSpPr/>
          <p:nvPr/>
        </p:nvSpPr>
        <p:spPr>
          <a:xfrm>
            <a:off x="6734175" y="2184550"/>
            <a:ext cx="3047134" cy="275027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B4F4E-E884-8418-EE01-78E0F3474202}"/>
              </a:ext>
            </a:extLst>
          </p:cNvPr>
          <p:cNvSpPr/>
          <p:nvPr/>
        </p:nvSpPr>
        <p:spPr>
          <a:xfrm>
            <a:off x="6734175" y="3001527"/>
            <a:ext cx="3047134" cy="285511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82359-57CE-833B-4070-E2F15F16E733}"/>
              </a:ext>
            </a:extLst>
          </p:cNvPr>
          <p:cNvSpPr txBox="1"/>
          <p:nvPr/>
        </p:nvSpPr>
        <p:spPr>
          <a:xfrm>
            <a:off x="6734174" y="4821753"/>
            <a:ext cx="311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385723"/>
                </a:solidFill>
                <a:cs typeface="Arial" panose="020B0604020202020204" pitchFamily="34" charset="0"/>
              </a:rPr>
              <a:t>Don’t have an E2E-E account? </a:t>
            </a:r>
            <a:r>
              <a:rPr lang="en-US" sz="1100" b="1" dirty="0">
                <a:solidFill>
                  <a:srgbClr val="385723"/>
                </a:solidFill>
                <a:cs typeface="Arial" panose="020B0604020202020204" pitchFamily="34" charset="0"/>
              </a:rPr>
              <a:t>Register now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6A43F9-AE71-4E33-0B24-88055168D4FA}"/>
              </a:ext>
            </a:extLst>
          </p:cNvPr>
          <p:cNvSpPr txBox="1"/>
          <p:nvPr/>
        </p:nvSpPr>
        <p:spPr>
          <a:xfrm>
            <a:off x="8410574" y="3576690"/>
            <a:ext cx="140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385723"/>
                </a:solidFill>
                <a:cs typeface="Arial" panose="020B0604020202020204" pitchFamily="34" charset="0"/>
              </a:rPr>
              <a:t>Forgot Password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8BAE7-6CFA-F1FC-10B0-2D74ED7499A9}"/>
              </a:ext>
            </a:extLst>
          </p:cNvPr>
          <p:cNvSpPr/>
          <p:nvPr/>
        </p:nvSpPr>
        <p:spPr>
          <a:xfrm>
            <a:off x="7351943" y="4083089"/>
            <a:ext cx="2022966" cy="369332"/>
          </a:xfrm>
          <a:prstGeom prst="rect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6D325F-50BB-CC0D-769D-D50C2795B66C}"/>
              </a:ext>
            </a:extLst>
          </p:cNvPr>
          <p:cNvSpPr txBox="1"/>
          <p:nvPr/>
        </p:nvSpPr>
        <p:spPr>
          <a:xfrm>
            <a:off x="6734174" y="3556528"/>
            <a:ext cx="140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385723"/>
                </a:solidFill>
                <a:cs typeface="Arial" panose="020B0604020202020204" pitchFamily="34" charset="0"/>
              </a:rPr>
              <a:t>Remember me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2D6E81-0E54-9F9B-EC7E-C40831DC8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916" y="1438094"/>
            <a:ext cx="338895" cy="409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01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61E2C-3264-C397-1D8D-5F22B0AEF29C}"/>
              </a:ext>
            </a:extLst>
          </p:cNvPr>
          <p:cNvSpPr txBox="1"/>
          <p:nvPr/>
        </p:nvSpPr>
        <p:spPr>
          <a:xfrm>
            <a:off x="5332073" y="2933844"/>
            <a:ext cx="358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TODO: Looker report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8ED7C-2F27-B6AF-BAC1-6022028C7261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52FE3-E4B0-4AE1-8F44-95476C8F7263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3771E-6A03-D7ED-A3E1-CF59C4373576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7E026-C6A7-F838-92EE-BE3138D078D9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3D15E-00EE-9BF5-62C0-83A3B911B300}"/>
              </a:ext>
            </a:extLst>
          </p:cNvPr>
          <p:cNvSpPr/>
          <p:nvPr/>
        </p:nvSpPr>
        <p:spPr>
          <a:xfrm>
            <a:off x="736980" y="3949168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1CF4-D8A1-5138-AC7A-8CDE45CC549C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384B42-8DFC-E3FE-D02C-A979FBBB9FF1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78DA8E-EF93-3E2D-A173-6FDA24529118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20444D-80D4-CFFC-A0D7-C2EC55A6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F8973-70E6-FC62-6132-B5FB034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EDE00-F514-8EF4-1256-5FB42631A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E84BD5-48F7-C801-FBE3-430FA642A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749958-A8F8-B1AA-D518-39A0E240F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0DB41F-438C-7D3A-23D2-89283F05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67C57F-E7B3-612E-F847-E654D3ACC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78FCF3-8D10-A563-A596-70ABB304C1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86BB28-7924-CFF4-71A0-8ECC5085A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0F9E38-0E2B-4FC9-7A7D-0CF164A05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A76E95-A65E-3B4E-1730-9F92250301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949038-DCAB-5527-CC5C-0DD69E545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1BFFFA-4FC8-165D-9525-1C9289BE355E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E8642-C6AA-2A4B-8367-9E346D108384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8CDB45-F699-963D-4658-902187947EF8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CEB082-52AE-E822-91AF-94EE8168D375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8332BC-0F17-BB9C-E13B-87904596338A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5A1C8B-7EDD-6CDB-57B6-B8EE336474C1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368F07-60AC-5CF6-F636-EDBDDDD18C01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FD17B-44B2-60D5-1291-BBFA2F186E11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231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6A643-183B-9440-FDAC-B5AB8AC8DC8A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45207-6C3A-115E-9711-CA09A93FBDAF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E5B5C-605D-C605-2FAA-283BE2BE4AF9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A68561-58A3-0DAB-871D-4E1C2316F14A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AE221-7319-6E28-2AD0-D0B123A44F39}"/>
              </a:ext>
            </a:extLst>
          </p:cNvPr>
          <p:cNvSpPr/>
          <p:nvPr/>
        </p:nvSpPr>
        <p:spPr>
          <a:xfrm>
            <a:off x="736980" y="1017631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48EDC-0738-CBA1-9EC0-A868305A6E35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A9420C-3FB9-AC9B-BF44-5EC0338AD835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D9611B-6700-1531-17F6-0DB0853A1A8F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A416B60-BD9C-6C39-7484-353664EB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5013CD-960E-F11F-CDD5-B185CFCD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A77048B-D169-4B09-FB43-48A2ACA37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EA3C8BE-2AD6-8DC0-C5CB-EC7C19073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B9044C-CF0A-EF58-7FDD-CE32556C8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6E72C94-C89E-079D-B55E-E0553BF2A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4F1CD2-1513-B77C-5E0A-329F9E45E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7FDEC33-1B55-051D-4304-795EFD6BD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46D5DA-EC2A-8CFE-E8B0-630F7F9366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98D65DF-522E-4385-C5C0-856EF56B2E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3755AAE-A1FC-C93F-B87B-4795AFAC62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B5525-9A6F-0A6D-076A-E6678FC811FA}"/>
              </a:ext>
            </a:extLst>
          </p:cNvPr>
          <p:cNvSpPr txBox="1"/>
          <p:nvPr/>
        </p:nvSpPr>
        <p:spPr>
          <a:xfrm>
            <a:off x="4533412" y="3931920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sz="1200" dirty="0"/>
              <a:t>Calculate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2F39F-8DD2-36D3-DA4D-6B72615C9B7B}"/>
              </a:ext>
            </a:extLst>
          </p:cNvPr>
          <p:cNvSpPr txBox="1"/>
          <p:nvPr/>
        </p:nvSpPr>
        <p:spPr>
          <a:xfrm>
            <a:off x="7528682" y="3931920"/>
            <a:ext cx="95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Reduce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4F451-AC3A-34C7-FAF6-8401AF86FAD1}"/>
              </a:ext>
            </a:extLst>
          </p:cNvPr>
          <p:cNvSpPr txBox="1"/>
          <p:nvPr/>
        </p:nvSpPr>
        <p:spPr>
          <a:xfrm>
            <a:off x="8901362" y="3931920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38DB1-54C6-5197-17B8-8CFA982DDE66}"/>
              </a:ext>
            </a:extLst>
          </p:cNvPr>
          <p:cNvSpPr txBox="1"/>
          <p:nvPr/>
        </p:nvSpPr>
        <p:spPr>
          <a:xfrm>
            <a:off x="10296239" y="3931920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2A419-F73D-8C99-5A03-3EB5A3D74C63}"/>
              </a:ext>
            </a:extLst>
          </p:cNvPr>
          <p:cNvSpPr txBox="1"/>
          <p:nvPr/>
        </p:nvSpPr>
        <p:spPr>
          <a:xfrm>
            <a:off x="4420113" y="4114800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sz="1100" dirty="0"/>
              <a:t>Scope 1, 2 &amp;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6FC36-0883-16E4-CF89-F9A4B30CB208}"/>
              </a:ext>
            </a:extLst>
          </p:cNvPr>
          <p:cNvSpPr txBox="1"/>
          <p:nvPr/>
        </p:nvSpPr>
        <p:spPr>
          <a:xfrm>
            <a:off x="7237999" y="4114800"/>
            <a:ext cx="1509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 sz="1100" dirty="0"/>
              <a:t>Carbon Footprint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2AEEC3-009E-BE26-E03B-40897B3DAA91}"/>
              </a:ext>
            </a:extLst>
          </p:cNvPr>
          <p:cNvSpPr txBox="1"/>
          <p:nvPr/>
        </p:nvSpPr>
        <p:spPr>
          <a:xfrm>
            <a:off x="8556270" y="4114800"/>
            <a:ext cx="1901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 sz="1100" dirty="0"/>
              <a:t>That cannot be reduced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8AD876-9E96-1D83-5A6A-3F49ABB74734}"/>
              </a:ext>
            </a:extLst>
          </p:cNvPr>
          <p:cNvCxnSpPr/>
          <p:nvPr/>
        </p:nvCxnSpPr>
        <p:spPr>
          <a:xfrm>
            <a:off x="4100073" y="3749040"/>
            <a:ext cx="64008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ABFFC8-BD21-DD6A-85F4-D5F22B72F302}"/>
              </a:ext>
            </a:extLst>
          </p:cNvPr>
          <p:cNvCxnSpPr/>
          <p:nvPr/>
        </p:nvCxnSpPr>
        <p:spPr>
          <a:xfrm>
            <a:off x="5497552" y="3749040"/>
            <a:ext cx="64008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D98581-C806-D11A-6CA9-81B6FE2CAAF8}"/>
              </a:ext>
            </a:extLst>
          </p:cNvPr>
          <p:cNvCxnSpPr/>
          <p:nvPr/>
        </p:nvCxnSpPr>
        <p:spPr>
          <a:xfrm>
            <a:off x="6963094" y="3749040"/>
            <a:ext cx="64008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20483D-5A61-C8AD-D038-2836C21B2DD7}"/>
              </a:ext>
            </a:extLst>
          </p:cNvPr>
          <p:cNvSpPr txBox="1"/>
          <p:nvPr/>
        </p:nvSpPr>
        <p:spPr>
          <a:xfrm>
            <a:off x="10227510" y="2529317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Predict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344806-ED22-2873-A6D9-B0B47A2E3AFB}"/>
              </a:ext>
            </a:extLst>
          </p:cNvPr>
          <p:cNvCxnSpPr>
            <a:cxnSpLocks/>
          </p:cNvCxnSpPr>
          <p:nvPr/>
        </p:nvCxnSpPr>
        <p:spPr>
          <a:xfrm flipV="1">
            <a:off x="6535178" y="2278379"/>
            <a:ext cx="0" cy="92325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0AE34-1FE9-3267-CC57-38C85E0BFC43}"/>
              </a:ext>
            </a:extLst>
          </p:cNvPr>
          <p:cNvCxnSpPr>
            <a:cxnSpLocks/>
          </p:cNvCxnSpPr>
          <p:nvPr/>
        </p:nvCxnSpPr>
        <p:spPr>
          <a:xfrm>
            <a:off x="6535178" y="2280112"/>
            <a:ext cx="3880792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A0E09D-FF04-F718-F049-F914C30BBAF7}"/>
              </a:ext>
            </a:extLst>
          </p:cNvPr>
          <p:cNvSpPr txBox="1"/>
          <p:nvPr/>
        </p:nvSpPr>
        <p:spPr>
          <a:xfrm>
            <a:off x="3095374" y="3931920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Measure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8533C-100B-0072-7E1D-4DD68178794C}"/>
              </a:ext>
            </a:extLst>
          </p:cNvPr>
          <p:cNvSpPr txBox="1"/>
          <p:nvPr/>
        </p:nvSpPr>
        <p:spPr>
          <a:xfrm>
            <a:off x="5971451" y="3931920"/>
            <a:ext cx="111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Analyze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5B5EB-BA55-C0DD-9659-0828CFCA9E5A}"/>
              </a:ext>
            </a:extLst>
          </p:cNvPr>
          <p:cNvCxnSpPr>
            <a:cxnSpLocks/>
          </p:cNvCxnSpPr>
          <p:nvPr/>
        </p:nvCxnSpPr>
        <p:spPr>
          <a:xfrm flipV="1">
            <a:off x="7910078" y="2279864"/>
            <a:ext cx="0" cy="92325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0C91B6-0BF9-9739-3004-212FD38DC30B}"/>
              </a:ext>
            </a:extLst>
          </p:cNvPr>
          <p:cNvCxnSpPr>
            <a:cxnSpLocks/>
          </p:cNvCxnSpPr>
          <p:nvPr/>
        </p:nvCxnSpPr>
        <p:spPr>
          <a:xfrm flipV="1">
            <a:off x="9409014" y="2280112"/>
            <a:ext cx="0" cy="92325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97B5FC-7AF4-CC51-2394-A616ACB7BDA9}"/>
              </a:ext>
            </a:extLst>
          </p:cNvPr>
          <p:cNvCxnSpPr>
            <a:cxnSpLocks/>
          </p:cNvCxnSpPr>
          <p:nvPr/>
        </p:nvCxnSpPr>
        <p:spPr>
          <a:xfrm>
            <a:off x="8427582" y="3749040"/>
            <a:ext cx="64008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CD7353-A9BC-8F5F-854D-4BCDF4D23D4B}"/>
              </a:ext>
            </a:extLst>
          </p:cNvPr>
          <p:cNvCxnSpPr>
            <a:cxnSpLocks/>
          </p:cNvCxnSpPr>
          <p:nvPr/>
        </p:nvCxnSpPr>
        <p:spPr>
          <a:xfrm>
            <a:off x="9779253" y="3749040"/>
            <a:ext cx="64008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C3E400-E181-7041-E333-047E2FCC9ABC}"/>
              </a:ext>
            </a:extLst>
          </p:cNvPr>
          <p:cNvCxnSpPr>
            <a:cxnSpLocks/>
          </p:cNvCxnSpPr>
          <p:nvPr/>
        </p:nvCxnSpPr>
        <p:spPr>
          <a:xfrm flipV="1">
            <a:off x="3657119" y="4496478"/>
            <a:ext cx="0" cy="92354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E0CC7D-6385-7FFC-E86E-D628DC8197DB}"/>
              </a:ext>
            </a:extLst>
          </p:cNvPr>
          <p:cNvCxnSpPr>
            <a:cxnSpLocks/>
          </p:cNvCxnSpPr>
          <p:nvPr/>
        </p:nvCxnSpPr>
        <p:spPr>
          <a:xfrm flipH="1">
            <a:off x="3657119" y="5420022"/>
            <a:ext cx="7202463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43F0F-66BA-901C-51D3-CCDD37230D76}"/>
              </a:ext>
            </a:extLst>
          </p:cNvPr>
          <p:cNvCxnSpPr>
            <a:cxnSpLocks/>
          </p:cNvCxnSpPr>
          <p:nvPr/>
        </p:nvCxnSpPr>
        <p:spPr>
          <a:xfrm flipV="1">
            <a:off x="10859582" y="4496768"/>
            <a:ext cx="0" cy="92325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E87AF8-D2A2-2015-C95E-8F0C87955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9047" y="3424621"/>
            <a:ext cx="532262" cy="5486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0D2188-0032-B69B-4D63-84101587BE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2753" y="3396864"/>
            <a:ext cx="612250" cy="5486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B326CC-A2FE-D96B-B9ED-5D959A9A15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104" y="3410528"/>
            <a:ext cx="462915" cy="5486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9BA783-988C-2CA0-7C09-94F0C906D3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9589" y="3398909"/>
            <a:ext cx="548640" cy="548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3B2E64-D2F8-C04E-FAF8-BF8DBDD137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1196" y="3409404"/>
            <a:ext cx="477442" cy="5486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5CA5513-3808-DD15-F010-86E7C620F9F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01605" y="3394178"/>
            <a:ext cx="442451" cy="5486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DE352DD-6519-D5E4-9176-12C67D1D44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92358" y="2004059"/>
            <a:ext cx="548640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15AA33-8D2A-8D86-4241-28B4D2FD8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CD5EDE-D168-766E-EBE0-50A4AA6926CC}"/>
              </a:ext>
            </a:extLst>
          </p:cNvPr>
          <p:cNvSpPr txBox="1"/>
          <p:nvPr/>
        </p:nvSpPr>
        <p:spPr>
          <a:xfrm>
            <a:off x="3104654" y="299621"/>
            <a:ext cx="359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Emissions Work Flow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030FE8-D4F5-A8DE-865C-3384731127BF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8C5A63-E046-7BFA-08D3-CE36FC7BC74F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92601-7243-29D8-3693-59C903CC3E1C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238C4-19CE-A203-008A-47790D61FB30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2E214-86E7-009A-161D-1F84439AA72A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5DA6B-72B9-3FDA-C081-C262BE8EEA7A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40B01-BFD0-6772-B1E4-0C055D622413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D842F4-EE96-8136-8C8A-ED8508251921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67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D59E0-801F-BB95-7F71-6F2E1915D693}"/>
              </a:ext>
            </a:extLst>
          </p:cNvPr>
          <p:cNvSpPr txBox="1"/>
          <p:nvPr/>
        </p:nvSpPr>
        <p:spPr>
          <a:xfrm>
            <a:off x="3020677" y="302180"/>
            <a:ext cx="302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Carbon Footprint 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CE53F1-72D8-0423-9BB3-6D080787DC49}"/>
              </a:ext>
            </a:extLst>
          </p:cNvPr>
          <p:cNvSpPr txBox="1"/>
          <p:nvPr/>
        </p:nvSpPr>
        <p:spPr>
          <a:xfrm>
            <a:off x="3020676" y="776798"/>
            <a:ext cx="8616492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cs typeface="Arial" panose="020B0604020202020204" pitchFamily="34" charset="0"/>
              </a:rPr>
              <a:t>Current Year (2023):</a:t>
            </a:r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1395A8B3-AE41-C64D-8696-6152EDEF4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165744"/>
              </p:ext>
            </p:extLst>
          </p:nvPr>
        </p:nvGraphicFramePr>
        <p:xfrm>
          <a:off x="8057370" y="2031727"/>
          <a:ext cx="2863672" cy="1432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BD6F0827-A60B-F674-3D26-864E2E091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589566"/>
              </p:ext>
            </p:extLst>
          </p:nvPr>
        </p:nvGraphicFramePr>
        <p:xfrm>
          <a:off x="8494462" y="4975003"/>
          <a:ext cx="2783138" cy="1502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3" name="Rectangle 112">
            <a:extLst>
              <a:ext uri="{FF2B5EF4-FFF2-40B4-BE49-F238E27FC236}">
                <a16:creationId xmlns:a16="http://schemas.microsoft.com/office/drawing/2014/main" id="{A60DCCF0-660C-D440-36AF-DD44CFCE61B5}"/>
              </a:ext>
            </a:extLst>
          </p:cNvPr>
          <p:cNvSpPr/>
          <p:nvPr/>
        </p:nvSpPr>
        <p:spPr>
          <a:xfrm>
            <a:off x="3311347" y="1171781"/>
            <a:ext cx="1551323" cy="74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2030.19</a:t>
            </a:r>
            <a:endParaRPr lang="en-US" sz="105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Total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6.70%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92E7D66-D499-3E4E-C68D-0ABADBA39233}"/>
              </a:ext>
            </a:extLst>
          </p:cNvPr>
          <p:cNvSpPr/>
          <p:nvPr/>
        </p:nvSpPr>
        <p:spPr>
          <a:xfrm>
            <a:off x="5115546" y="1170396"/>
            <a:ext cx="1554480" cy="74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578.30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1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8.71%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42EDA1-C465-2AED-49C7-3BED2C3B1CF2}"/>
              </a:ext>
            </a:extLst>
          </p:cNvPr>
          <p:cNvSpPr/>
          <p:nvPr/>
        </p:nvSpPr>
        <p:spPr>
          <a:xfrm>
            <a:off x="6960561" y="1174425"/>
            <a:ext cx="1554480" cy="748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98.74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2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12.80%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703F278-07E4-F019-564C-BE927460EF0C}"/>
              </a:ext>
            </a:extLst>
          </p:cNvPr>
          <p:cNvSpPr/>
          <p:nvPr/>
        </p:nvSpPr>
        <p:spPr>
          <a:xfrm>
            <a:off x="8767917" y="1170396"/>
            <a:ext cx="1554480" cy="7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1353.15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3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5.33%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8F1DBE-6EB4-E68D-DDB2-580DB229BD21}"/>
              </a:ext>
            </a:extLst>
          </p:cNvPr>
          <p:cNvSpPr txBox="1"/>
          <p:nvPr/>
        </p:nvSpPr>
        <p:spPr>
          <a:xfrm>
            <a:off x="3020675" y="3699905"/>
            <a:ext cx="8616492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cs typeface="Arial" panose="020B0604020202020204" pitchFamily="34" charset="0"/>
              </a:rPr>
              <a:t>Last Year (2022):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7D16786-C55C-0FC6-1A4D-19C504D37B59}"/>
              </a:ext>
            </a:extLst>
          </p:cNvPr>
          <p:cNvSpPr/>
          <p:nvPr/>
        </p:nvSpPr>
        <p:spPr>
          <a:xfrm>
            <a:off x="3258420" y="4109205"/>
            <a:ext cx="1554480" cy="749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2176.05</a:t>
            </a:r>
            <a:endParaRPr lang="en-US" sz="105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Total Emissions Reduced by 4.85%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B9D45F1-99BB-D2DC-ECBA-CE5FCA2DF625}"/>
              </a:ext>
            </a:extLst>
          </p:cNvPr>
          <p:cNvSpPr/>
          <p:nvPr/>
        </p:nvSpPr>
        <p:spPr>
          <a:xfrm>
            <a:off x="5157439" y="4109205"/>
            <a:ext cx="1554480" cy="7498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633.50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1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10.99%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32409CB-0A7F-3075-0CEC-DF1A153668D0}"/>
              </a:ext>
            </a:extLst>
          </p:cNvPr>
          <p:cNvSpPr/>
          <p:nvPr/>
        </p:nvSpPr>
        <p:spPr>
          <a:xfrm>
            <a:off x="6996811" y="4110905"/>
            <a:ext cx="1554480" cy="7498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113.23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2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7.97%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47E03D7-B3C0-3729-5903-8AD1FA7906D2}"/>
              </a:ext>
            </a:extLst>
          </p:cNvPr>
          <p:cNvSpPr/>
          <p:nvPr/>
        </p:nvSpPr>
        <p:spPr>
          <a:xfrm>
            <a:off x="8809810" y="4112941"/>
            <a:ext cx="1554480" cy="749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1429.32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3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1.58%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63675-8CB2-C193-3AEF-E9C718535FBE}"/>
              </a:ext>
            </a:extLst>
          </p:cNvPr>
          <p:cNvSpPr txBox="1"/>
          <p:nvPr/>
        </p:nvSpPr>
        <p:spPr>
          <a:xfrm>
            <a:off x="9171323" y="358375"/>
            <a:ext cx="24658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cs typeface="Arial" panose="020B0604020202020204" pitchFamily="34" charset="0"/>
              </a:rPr>
              <a:t>All Emissions values are in tCO</a:t>
            </a:r>
            <a:r>
              <a:rPr lang="en-US" sz="1200" baseline="-25000" dirty="0">
                <a:cs typeface="Arial" panose="020B0604020202020204" pitchFamily="34" charset="0"/>
              </a:rPr>
              <a:t>2</a:t>
            </a:r>
            <a:r>
              <a:rPr lang="en-US" sz="1200" dirty="0">
                <a:cs typeface="Arial" panose="020B0604020202020204" pitchFamily="34" charset="0"/>
              </a:rPr>
              <a:t>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76B9A92-7899-8051-F369-58D671029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810692"/>
              </p:ext>
            </p:extLst>
          </p:nvPr>
        </p:nvGraphicFramePr>
        <p:xfrm>
          <a:off x="3258419" y="2108200"/>
          <a:ext cx="5256621" cy="1366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5F595E1-FEB8-5F54-F324-251F63097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22729"/>
              </p:ext>
            </p:extLst>
          </p:nvPr>
        </p:nvGraphicFramePr>
        <p:xfrm>
          <a:off x="3263365" y="5042544"/>
          <a:ext cx="5256621" cy="1366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AECA192-636C-C8B5-EFFB-77536AE14358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7426-FE99-3D7C-DC37-F56BE96F6689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97CD4-81CB-BB40-7DF7-A2D3B0B34D92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EDA370-84E8-C7C2-D579-A923749B664D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584C76-C970-4A65-7583-66383D141E85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200B56-CB48-728D-3EA6-1BF7146A7C22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2C750C-A030-D91B-9AA5-0E54B738A326}"/>
              </a:ext>
            </a:extLst>
          </p:cNvPr>
          <p:cNvSpPr/>
          <p:nvPr/>
        </p:nvSpPr>
        <p:spPr>
          <a:xfrm>
            <a:off x="736980" y="1388569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CFCD05-972C-EBA3-C17C-AAD5800D0B9F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D59058-32C1-8A2A-08C5-F1058170BE5C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229CFC-D1EC-4B3D-21A7-8E25E171EE84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66455D1-CD46-39FB-B9F0-54CADD008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6051DC-096B-7BDA-7EB5-945D78EBC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FA3834-E6DC-AFD4-BE16-DF7FE6238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DE236E-AB5A-FEAE-0845-D40CFE8052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B3B31F6-3733-5095-D07D-D5789BB49D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62F3C40-572B-5B1F-06B6-DDE3D2AFE2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6A52A6-5A1E-08F6-7462-83059A1AC2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AF3BD1E-E1F4-4030-2CE6-A53BC00224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C11283-6B8B-7D5F-359C-62526BD7C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E0367A-F569-CFDF-6E21-1923A04730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65044CF-0322-3826-CAB8-14F3E9388A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46C94E0-A96B-CA55-1D7B-5635E05C58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5EBBAC1-994F-F869-8705-815FFAF71D90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18F179-2918-5AD1-D771-534D88E304D1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65BA1D-20B5-49E5-AC91-2E452A0288B5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184029-1E57-1D99-3F75-01C3F2F2A941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25C28D-98EE-66AC-C530-28B2C7A96241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369542-0744-160D-9007-78F87433436B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B305DC-DAFA-8C9E-D95C-E3C46DD2DF84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332CCF-90F4-AF2A-DB69-C279E40CD7C7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60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4A2AB6C-04D2-6E10-DEB4-32B5DBB1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84231"/>
              </p:ext>
            </p:extLst>
          </p:nvPr>
        </p:nvGraphicFramePr>
        <p:xfrm>
          <a:off x="3225315" y="703166"/>
          <a:ext cx="8111381" cy="35105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15688">
                  <a:extLst>
                    <a:ext uri="{9D8B030D-6E8A-4147-A177-3AD203B41FA5}">
                      <a16:colId xmlns:a16="http://schemas.microsoft.com/office/drawing/2014/main" val="3200662209"/>
                    </a:ext>
                  </a:extLst>
                </a:gridCol>
                <a:gridCol w="1684930">
                  <a:extLst>
                    <a:ext uri="{9D8B030D-6E8A-4147-A177-3AD203B41FA5}">
                      <a16:colId xmlns:a16="http://schemas.microsoft.com/office/drawing/2014/main" val="2126538756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1979041085"/>
                    </a:ext>
                  </a:extLst>
                </a:gridCol>
              </a:tblGrid>
              <a:tr h="463809">
                <a:tc>
                  <a:txBody>
                    <a:bodyPr/>
                    <a:lstStyle/>
                    <a:p>
                      <a:r>
                        <a:rPr lang="en-US" sz="1100" b="1" dirty="0"/>
                        <a:t>Greenhouse Gas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Emissions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Emissions (CO</a:t>
                      </a:r>
                      <a:r>
                        <a:rPr lang="en-US" sz="1100" b="1" baseline="-25000" dirty="0"/>
                        <a:t>2</a:t>
                      </a:r>
                      <a:r>
                        <a:rPr lang="en-US" sz="1100" b="1" dirty="0"/>
                        <a:t>e)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996192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Carbon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dioxide (CO</a:t>
                      </a:r>
                      <a:r>
                        <a:rPr lang="en-US" sz="11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31,109.20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31,109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85018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Methane (CH</a:t>
                      </a:r>
                      <a:r>
                        <a:rPr lang="en-US" sz="11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446054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Nitrous Oxide (N</a:t>
                      </a:r>
                      <a:r>
                        <a:rPr lang="en-US" sz="11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100" dirty="0"/>
                        <a:t>O)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17.88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4,738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2768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Hydrofluorocarbons (HFC)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10,036.59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568231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Perfluorocarbons (PFC)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589,560.97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918069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Sulfur hexafluoride (SF</a:t>
                      </a:r>
                      <a:r>
                        <a:rPr lang="en-US" sz="1100" baseline="-25000" dirty="0"/>
                        <a:t>6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1,076.16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25,289,760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059749"/>
                  </a:ext>
                </a:extLst>
              </a:tr>
              <a:tr h="435253">
                <a:tc>
                  <a:txBody>
                    <a:bodyPr/>
                    <a:lstStyle/>
                    <a:p>
                      <a:r>
                        <a:rPr lang="en-US" sz="1100" dirty="0"/>
                        <a:t>Nitrogen trifluoride (NF</a:t>
                      </a:r>
                      <a:r>
                        <a:rPr lang="en-US" sz="1100" baseline="-25000" dirty="0"/>
                        <a:t>3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1,050.92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16,919,812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455217"/>
                  </a:ext>
                </a:extLst>
              </a:tr>
            </a:tbl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65C1DF1F-6A85-C1AB-8C3C-BD662E4D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367027"/>
              </p:ext>
            </p:extLst>
          </p:nvPr>
        </p:nvGraphicFramePr>
        <p:xfrm>
          <a:off x="3212026" y="4416727"/>
          <a:ext cx="8099746" cy="2097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8D6789-66D5-331C-3EC9-70997DC05600}"/>
              </a:ext>
            </a:extLst>
          </p:cNvPr>
          <p:cNvSpPr txBox="1"/>
          <p:nvPr/>
        </p:nvSpPr>
        <p:spPr>
          <a:xfrm>
            <a:off x="3212026" y="303731"/>
            <a:ext cx="359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Drone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2A9E3-CCCD-D615-BFE1-C051F60A1793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13F7F-40D2-9C74-E087-CFCD95B5B87D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CAE5CE-646D-953C-E59F-03A030C7CCC9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7A388-12DE-25DF-D01D-0CCD2DD57421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64ED4-4B7C-CBD6-6316-B42BBF7418FE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7FD31-131D-242A-4E2C-7650E4A90D0E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4AD8E-C07C-8AED-1BB6-6E8DD0F99059}"/>
              </a:ext>
            </a:extLst>
          </p:cNvPr>
          <p:cNvSpPr/>
          <p:nvPr/>
        </p:nvSpPr>
        <p:spPr>
          <a:xfrm>
            <a:off x="736980" y="1750871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63AEB-911F-0144-10A4-A463B5953161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BB923-597B-24B8-8933-B30B6F3F6E51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5CF04-0781-A0E0-6D0E-750E121855E7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4933216-9664-0EB7-58BD-26164888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75B08B-15EF-5E16-9D83-842A498D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5F581-087B-AD0D-20AE-43076538E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4D700D-D722-092C-260B-00C14AFA6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AD02E8-AFEA-279A-0FC1-130FABB22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69E47C-196C-639E-4A0A-60826C11D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81D17A-DBB4-79FE-1D0F-A9E19F362D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557E07-77A6-EA2A-6DC2-62A82AB5C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912F9D-D3CE-4DD5-DA6F-5463EE2B6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86EF58-23BD-1E40-C032-1ECB8296F8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C82B69-59EC-F666-A744-62B2DC3C30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F2685A-6989-EB0B-228B-D68BDEC49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4073A87-CB4F-43B5-BC7B-E8B5493E4578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4DE454-F6FE-7CF4-BFF1-5D6B8B2CCD66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10F0F6-E79A-BE68-781A-52BEB3B8A0F8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ACF49A-23E7-0E79-5EA3-D1A85B5B9004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31B873-3CA5-D895-90C8-7B3BEED5776B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6358E0-08D1-620F-A92A-9B668021C071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4DD9EB-767E-ECBB-B8FC-6971F553654F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271272-D715-E55D-ED9B-2FCEF6BF5E72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0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32013-D6EB-9FE9-8ED1-2678FB64757A}"/>
              </a:ext>
            </a:extLst>
          </p:cNvPr>
          <p:cNvSpPr txBox="1"/>
          <p:nvPr/>
        </p:nvSpPr>
        <p:spPr>
          <a:xfrm>
            <a:off x="3212026" y="603027"/>
            <a:ext cx="78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Scope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27BCC-CDA3-8DDB-FC03-825BCB9F71FB}"/>
              </a:ext>
            </a:extLst>
          </p:cNvPr>
          <p:cNvSpPr txBox="1"/>
          <p:nvPr/>
        </p:nvSpPr>
        <p:spPr>
          <a:xfrm>
            <a:off x="4492868" y="603024"/>
            <a:ext cx="78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Scope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AB55-76CA-3E08-5B55-E9D00F51AD62}"/>
              </a:ext>
            </a:extLst>
          </p:cNvPr>
          <p:cNvSpPr txBox="1"/>
          <p:nvPr/>
        </p:nvSpPr>
        <p:spPr>
          <a:xfrm>
            <a:off x="5773710" y="603024"/>
            <a:ext cx="7863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Scope 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10B05-05A2-D3E3-1C8F-BF0D26F121F2}"/>
              </a:ext>
            </a:extLst>
          </p:cNvPr>
          <p:cNvCxnSpPr>
            <a:cxnSpLocks/>
          </p:cNvCxnSpPr>
          <p:nvPr/>
        </p:nvCxnSpPr>
        <p:spPr>
          <a:xfrm>
            <a:off x="3124941" y="960602"/>
            <a:ext cx="819873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9A32AB-0DF2-77D5-9610-1753110C6232}"/>
              </a:ext>
            </a:extLst>
          </p:cNvPr>
          <p:cNvCxnSpPr>
            <a:cxnSpLocks/>
          </p:cNvCxnSpPr>
          <p:nvPr/>
        </p:nvCxnSpPr>
        <p:spPr>
          <a:xfrm flipV="1">
            <a:off x="4354833" y="526870"/>
            <a:ext cx="0" cy="3575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30EFE5-F832-42B2-757B-F21D2644EF2A}"/>
              </a:ext>
            </a:extLst>
          </p:cNvPr>
          <p:cNvCxnSpPr>
            <a:cxnSpLocks/>
          </p:cNvCxnSpPr>
          <p:nvPr/>
        </p:nvCxnSpPr>
        <p:spPr>
          <a:xfrm flipV="1">
            <a:off x="5563341" y="530352"/>
            <a:ext cx="0" cy="3575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2B80B4-7E2C-3DFE-BB23-98C0144E2A8F}"/>
              </a:ext>
            </a:extLst>
          </p:cNvPr>
          <p:cNvCxnSpPr>
            <a:cxnSpLocks/>
          </p:cNvCxnSpPr>
          <p:nvPr/>
        </p:nvCxnSpPr>
        <p:spPr>
          <a:xfrm flipV="1">
            <a:off x="6732848" y="530352"/>
            <a:ext cx="0" cy="3575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4A2AB6C-04D2-6E10-DEB4-32B5DBB1BA6E}"/>
              </a:ext>
            </a:extLst>
          </p:cNvPr>
          <p:cNvGraphicFramePr>
            <a:graphicFrameLocks noGrp="1"/>
          </p:cNvGraphicFramePr>
          <p:nvPr/>
        </p:nvGraphicFramePr>
        <p:xfrm>
          <a:off x="3200391" y="1207009"/>
          <a:ext cx="8111381" cy="293968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15688">
                  <a:extLst>
                    <a:ext uri="{9D8B030D-6E8A-4147-A177-3AD203B41FA5}">
                      <a16:colId xmlns:a16="http://schemas.microsoft.com/office/drawing/2014/main" val="3200662209"/>
                    </a:ext>
                  </a:extLst>
                </a:gridCol>
                <a:gridCol w="1684930">
                  <a:extLst>
                    <a:ext uri="{9D8B030D-6E8A-4147-A177-3AD203B41FA5}">
                      <a16:colId xmlns:a16="http://schemas.microsoft.com/office/drawing/2014/main" val="2126538756"/>
                    </a:ext>
                  </a:extLst>
                </a:gridCol>
                <a:gridCol w="1710763">
                  <a:extLst>
                    <a:ext uri="{9D8B030D-6E8A-4147-A177-3AD203B41FA5}">
                      <a16:colId xmlns:a16="http://schemas.microsoft.com/office/drawing/2014/main" val="1979041085"/>
                    </a:ext>
                  </a:extLst>
                </a:gridCol>
              </a:tblGrid>
              <a:tr h="443353">
                <a:tc>
                  <a:txBody>
                    <a:bodyPr/>
                    <a:lstStyle/>
                    <a:p>
                      <a:r>
                        <a:rPr lang="en-US" sz="1200" b="1"/>
                        <a:t>Activity</a:t>
                      </a:r>
                      <a:endParaRPr 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Emissions (tCO</a:t>
                      </a:r>
                      <a:r>
                        <a:rPr lang="en-US" sz="1200" b="1" baseline="-25000" dirty="0"/>
                        <a:t>2</a:t>
                      </a:r>
                      <a:r>
                        <a:rPr lang="en-US" sz="1200" b="1" dirty="0"/>
                        <a:t>e)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Percentage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996192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Business Travel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4.06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0.3%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85018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Employee Commuting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74.42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5.5%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446054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Capital Goods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399.18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29.5%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2768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Fuel&amp; Energy related activities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211.09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15.6%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568231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Purchased Goods &amp; Services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657.63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48.6%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918069"/>
                  </a:ext>
                </a:extLst>
              </a:tr>
              <a:tr h="416056">
                <a:tc>
                  <a:txBody>
                    <a:bodyPr/>
                    <a:lstStyle/>
                    <a:p>
                      <a:r>
                        <a:rPr lang="en-US" sz="1200" dirty="0"/>
                        <a:t>Waste Generated in Operations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8.12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0.6%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059749"/>
                  </a:ext>
                </a:extLst>
              </a:tr>
            </a:tbl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65C1DF1F-6A85-C1AB-8C3C-BD662E4D703C}"/>
              </a:ext>
            </a:extLst>
          </p:cNvPr>
          <p:cNvGraphicFramePr/>
          <p:nvPr/>
        </p:nvGraphicFramePr>
        <p:xfrm>
          <a:off x="3212026" y="4350835"/>
          <a:ext cx="8099746" cy="216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CC4A5-4F60-EA5D-C30E-7960AFA48C31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CC576-6A30-9B19-EB1F-D3EE88E5EA47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0D7ED-68BE-BAE2-3372-8AAFDF26BE32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FA1AE-0B5C-6A79-0371-82A82D5A3205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28EBD-CF4D-1ECF-F3EA-35C0A08E049D}"/>
              </a:ext>
            </a:extLst>
          </p:cNvPr>
          <p:cNvSpPr/>
          <p:nvPr/>
        </p:nvSpPr>
        <p:spPr>
          <a:xfrm>
            <a:off x="736980" y="2113176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DFB28-95DB-95CB-6508-CF4CFA3696D9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9ECEE2-0F24-7A51-82C1-3ACF2E81E016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DD2D5-C78B-EEF6-B297-B1EB35EBBB6B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D37C0DA-435D-165D-6543-BAFA170A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86C14F-BB97-8139-46F7-48A6EF829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64AD0F-CB7B-D14C-E7CC-A9E80173C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11594C-3A6B-50B0-54EB-13ECCFE46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C7F7B3-7980-A174-5167-C8D2FC613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3D867D6-09CF-5C11-60F7-8BC7DA805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C009E32-A054-D36F-AE11-CF34FCDB3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9CEF59-C6D9-5878-3FC5-4679E9C2B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AF453D5-D3FE-C2AF-061D-D20FD38170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3E92569-5B07-2F3E-02CE-856213883B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1E74F6-519F-082C-499A-53057A4234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388130C-5962-6840-133E-FADC01D353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D9849DF-B4CB-2C6E-1D0A-269267BF67CA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FE5E3-C5C2-BC1B-E4F1-227F56F4E2D3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439D3C-59CB-2AAF-DFA6-274593ADA55F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B657FC-BD38-32D0-1BEA-995FA12A6314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3F7C0F-DA3D-AF61-3D2A-7FE852D8E4D8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7EDF4D-A6EC-120D-CD91-7EEC84481C38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08A714-3A2B-C60E-CC05-A1906798EA9A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36D571-7E1C-16F2-6F68-E31C40345806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02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C1F66-224E-BF68-69B3-B310E623B847}"/>
              </a:ext>
            </a:extLst>
          </p:cNvPr>
          <p:cNvSpPr txBox="1"/>
          <p:nvPr/>
        </p:nvSpPr>
        <p:spPr>
          <a:xfrm>
            <a:off x="3020677" y="302180"/>
            <a:ext cx="302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ABF0A-1D8F-E318-AF61-C9680CBD9D1E}"/>
              </a:ext>
            </a:extLst>
          </p:cNvPr>
          <p:cNvSpPr txBox="1"/>
          <p:nvPr/>
        </p:nvSpPr>
        <p:spPr>
          <a:xfrm>
            <a:off x="3020676" y="776798"/>
            <a:ext cx="8616492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cs typeface="Arial" panose="020B0604020202020204" pitchFamily="34" charset="0"/>
              </a:rPr>
              <a:t>Current Year (2023):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7355E-68B2-0ABB-E979-0D3E83E9FBA2}"/>
              </a:ext>
            </a:extLst>
          </p:cNvPr>
          <p:cNvSpPr/>
          <p:nvPr/>
        </p:nvSpPr>
        <p:spPr>
          <a:xfrm>
            <a:off x="3311347" y="1171781"/>
            <a:ext cx="1551323" cy="74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2030.19</a:t>
            </a:r>
            <a:endParaRPr lang="en-US" sz="105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Total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6.70%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AC8EB-5465-E556-A7CF-E8E0FD294731}"/>
              </a:ext>
            </a:extLst>
          </p:cNvPr>
          <p:cNvSpPr/>
          <p:nvPr/>
        </p:nvSpPr>
        <p:spPr>
          <a:xfrm>
            <a:off x="5115546" y="1170396"/>
            <a:ext cx="1554480" cy="748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578.30 (28%)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1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8.71%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CD8513-0454-CCB0-0A17-C7021BD397A3}"/>
              </a:ext>
            </a:extLst>
          </p:cNvPr>
          <p:cNvSpPr/>
          <p:nvPr/>
        </p:nvSpPr>
        <p:spPr>
          <a:xfrm>
            <a:off x="6960561" y="1174425"/>
            <a:ext cx="1554480" cy="748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98.74 (5%)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2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12.80%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BFDFB9-0D3E-15B5-89FD-F823D35BC699}"/>
              </a:ext>
            </a:extLst>
          </p:cNvPr>
          <p:cNvSpPr/>
          <p:nvPr/>
        </p:nvSpPr>
        <p:spPr>
          <a:xfrm>
            <a:off x="8767917" y="1170396"/>
            <a:ext cx="1554480" cy="7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1353.15 (67%)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Scope 3 Emissions</a:t>
            </a:r>
          </a:p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Reduced by 5.33%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B1B6A-B350-CC03-91A2-DF95CE0CA465}"/>
              </a:ext>
            </a:extLst>
          </p:cNvPr>
          <p:cNvSpPr txBox="1"/>
          <p:nvPr/>
        </p:nvSpPr>
        <p:spPr>
          <a:xfrm>
            <a:off x="9171323" y="358375"/>
            <a:ext cx="24658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cs typeface="Arial" panose="020B0604020202020204" pitchFamily="34" charset="0"/>
              </a:rPr>
              <a:t>All Emissions values are in tCO</a:t>
            </a:r>
            <a:r>
              <a:rPr lang="en-US" sz="1200" baseline="-25000" dirty="0">
                <a:cs typeface="Arial" panose="020B0604020202020204" pitchFamily="34" charset="0"/>
              </a:rPr>
              <a:t>2</a:t>
            </a:r>
            <a:r>
              <a:rPr lang="en-US" sz="1200" dirty="0">
                <a:cs typeface="Arial" panose="020B0604020202020204" pitchFamily="34" charset="0"/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2199CE-EE66-12D1-C686-4DC2FCDCB7EE}"/>
              </a:ext>
            </a:extLst>
          </p:cNvPr>
          <p:cNvSpPr txBox="1"/>
          <p:nvPr/>
        </p:nvSpPr>
        <p:spPr>
          <a:xfrm>
            <a:off x="3094231" y="2083602"/>
            <a:ext cx="2299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r>
              <a:rPr lang="en-US" sz="1100" dirty="0"/>
              <a:t>By Scope: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A2B425F-9EF8-C1E6-C0BB-F53BE9087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685791"/>
              </p:ext>
            </p:extLst>
          </p:nvPr>
        </p:nvGraphicFramePr>
        <p:xfrm>
          <a:off x="3294739" y="2337898"/>
          <a:ext cx="7968590" cy="1525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A269431-A5A7-2FE3-DAAB-794571110DB1}"/>
              </a:ext>
            </a:extLst>
          </p:cNvPr>
          <p:cNvSpPr txBox="1"/>
          <p:nvPr/>
        </p:nvSpPr>
        <p:spPr>
          <a:xfrm>
            <a:off x="3020676" y="3915172"/>
            <a:ext cx="2299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r>
              <a:rPr lang="en-US" sz="1100" dirty="0"/>
              <a:t>Category Breakdown: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5EE2B-5F02-A5AF-1D8A-EAD7DF2E4A09}"/>
              </a:ext>
            </a:extLst>
          </p:cNvPr>
          <p:cNvSpPr/>
          <p:nvPr/>
        </p:nvSpPr>
        <p:spPr>
          <a:xfrm>
            <a:off x="3311348" y="451320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Assets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2CCD57-D4FF-0128-C03E-B83669A7E765}"/>
              </a:ext>
            </a:extLst>
          </p:cNvPr>
          <p:cNvSpPr/>
          <p:nvPr/>
        </p:nvSpPr>
        <p:spPr>
          <a:xfrm>
            <a:off x="3311347" y="4275503"/>
            <a:ext cx="1371600" cy="237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→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5009B-17FD-2C85-DF18-DCFABBBF1893}"/>
              </a:ext>
            </a:extLst>
          </p:cNvPr>
          <p:cNvSpPr/>
          <p:nvPr/>
        </p:nvSpPr>
        <p:spPr>
          <a:xfrm>
            <a:off x="4951158" y="451320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Financed Emissions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9A6C41-F9F1-D005-C055-7658AA92E8D5}"/>
              </a:ext>
            </a:extLst>
          </p:cNvPr>
          <p:cNvSpPr/>
          <p:nvPr/>
        </p:nvSpPr>
        <p:spPr>
          <a:xfrm>
            <a:off x="4951157" y="4275503"/>
            <a:ext cx="1371600" cy="237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→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EDA47-DA01-120A-00CD-D7346BE7F1AC}"/>
              </a:ext>
            </a:extLst>
          </p:cNvPr>
          <p:cNvSpPr/>
          <p:nvPr/>
        </p:nvSpPr>
        <p:spPr>
          <a:xfrm>
            <a:off x="6590967" y="451320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People Activity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D4A8D6-E15C-62B6-519A-ABF028363FDE}"/>
              </a:ext>
            </a:extLst>
          </p:cNvPr>
          <p:cNvSpPr/>
          <p:nvPr/>
        </p:nvSpPr>
        <p:spPr>
          <a:xfrm>
            <a:off x="6590966" y="4280042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→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95B926-04A9-1717-687D-D0CFA9C15228}"/>
              </a:ext>
            </a:extLst>
          </p:cNvPr>
          <p:cNvSpPr/>
          <p:nvPr/>
        </p:nvSpPr>
        <p:spPr>
          <a:xfrm>
            <a:off x="8230775" y="4513199"/>
            <a:ext cx="1371600" cy="5575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Supply Chain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CE5099-D057-1A7A-1EC1-AEFE80760F25}"/>
              </a:ext>
            </a:extLst>
          </p:cNvPr>
          <p:cNvSpPr/>
          <p:nvPr/>
        </p:nvSpPr>
        <p:spPr>
          <a:xfrm>
            <a:off x="8230774" y="4280042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→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B9F5A7-3B91-5BF3-3CA8-BA41168015AC}"/>
              </a:ext>
            </a:extLst>
          </p:cNvPr>
          <p:cNvSpPr/>
          <p:nvPr/>
        </p:nvSpPr>
        <p:spPr>
          <a:xfrm>
            <a:off x="9870582" y="4513200"/>
            <a:ext cx="1371600" cy="5575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D48292-622F-574B-5905-2321A23D5D07}"/>
              </a:ext>
            </a:extLst>
          </p:cNvPr>
          <p:cNvSpPr/>
          <p:nvPr/>
        </p:nvSpPr>
        <p:spPr>
          <a:xfrm>
            <a:off x="9870581" y="4269760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→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9145EB-1EDF-A607-63FC-189CD01A3FF0}"/>
              </a:ext>
            </a:extLst>
          </p:cNvPr>
          <p:cNvSpPr txBox="1"/>
          <p:nvPr/>
        </p:nvSpPr>
        <p:spPr>
          <a:xfrm>
            <a:off x="3020676" y="529504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r>
              <a:rPr lang="en-US" sz="1100" dirty="0"/>
              <a:t>GHG Breakdown: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A47E373-E1B7-92FE-1A6A-CAB211176ABB}"/>
              </a:ext>
            </a:extLst>
          </p:cNvPr>
          <p:cNvSpPr/>
          <p:nvPr/>
        </p:nvSpPr>
        <p:spPr>
          <a:xfrm>
            <a:off x="3311348" y="589049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31,109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34FB07-9DDF-683E-650F-2EAB71E64E1B}"/>
              </a:ext>
            </a:extLst>
          </p:cNvPr>
          <p:cNvSpPr/>
          <p:nvPr/>
        </p:nvSpPr>
        <p:spPr>
          <a:xfrm>
            <a:off x="3311347" y="5652793"/>
            <a:ext cx="1371600" cy="237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</a:t>
            </a:r>
            <a:r>
              <a:rPr lang="en-US" sz="11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FD70687-B470-2622-A9CF-9B2631C413B4}"/>
              </a:ext>
            </a:extLst>
          </p:cNvPr>
          <p:cNvSpPr/>
          <p:nvPr/>
        </p:nvSpPr>
        <p:spPr>
          <a:xfrm>
            <a:off x="4951158" y="589049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406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E4D5CB-3EEC-EEFF-4DF0-1055A987F122}"/>
              </a:ext>
            </a:extLst>
          </p:cNvPr>
          <p:cNvSpPr/>
          <p:nvPr/>
        </p:nvSpPr>
        <p:spPr>
          <a:xfrm>
            <a:off x="4951157" y="5652793"/>
            <a:ext cx="1371600" cy="237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CH</a:t>
            </a:r>
            <a:r>
              <a:rPr lang="en-US" sz="11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1522B-B0B6-D4F6-C4D1-8FE0C0F34B8D}"/>
              </a:ext>
            </a:extLst>
          </p:cNvPr>
          <p:cNvSpPr/>
          <p:nvPr/>
        </p:nvSpPr>
        <p:spPr>
          <a:xfrm>
            <a:off x="6590967" y="5890490"/>
            <a:ext cx="1371600" cy="5575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4,738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9233B2-B19A-26F8-6E3F-6C8192D4B45E}"/>
              </a:ext>
            </a:extLst>
          </p:cNvPr>
          <p:cNvSpPr/>
          <p:nvPr/>
        </p:nvSpPr>
        <p:spPr>
          <a:xfrm>
            <a:off x="6590966" y="5657332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N</a:t>
            </a:r>
            <a:r>
              <a:rPr lang="en-US" sz="11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100" dirty="0">
                <a:solidFill>
                  <a:schemeClr val="tx1"/>
                </a:solidFill>
              </a:rPr>
              <a:t>O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1812AB-3A31-7BE0-B1D9-52BB14AECF57}"/>
              </a:ext>
            </a:extLst>
          </p:cNvPr>
          <p:cNvSpPr/>
          <p:nvPr/>
        </p:nvSpPr>
        <p:spPr>
          <a:xfrm>
            <a:off x="8230775" y="5890489"/>
            <a:ext cx="1371600" cy="5575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25,289,760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419608-9B6F-06AB-4BA7-48F4C609FF86}"/>
              </a:ext>
            </a:extLst>
          </p:cNvPr>
          <p:cNvSpPr/>
          <p:nvPr/>
        </p:nvSpPr>
        <p:spPr>
          <a:xfrm>
            <a:off x="8230774" y="5657332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SF</a:t>
            </a:r>
            <a:r>
              <a:rPr lang="en-US" sz="1100" baseline="-25000" dirty="0">
                <a:solidFill>
                  <a:schemeClr val="tx1"/>
                </a:solidFill>
              </a:rPr>
              <a:t>6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8E559D-EF24-FE42-76FB-14129CA41C8C}"/>
              </a:ext>
            </a:extLst>
          </p:cNvPr>
          <p:cNvSpPr/>
          <p:nvPr/>
        </p:nvSpPr>
        <p:spPr>
          <a:xfrm>
            <a:off x="9870582" y="5890490"/>
            <a:ext cx="1371600" cy="5575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16,919,812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D2AE21-1C94-E92C-CFC9-AEB57B242A84}"/>
              </a:ext>
            </a:extLst>
          </p:cNvPr>
          <p:cNvSpPr/>
          <p:nvPr/>
        </p:nvSpPr>
        <p:spPr>
          <a:xfrm>
            <a:off x="9870581" y="5647050"/>
            <a:ext cx="1371600" cy="248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NF</a:t>
            </a:r>
            <a:r>
              <a:rPr lang="en-US" sz="1100" baseline="-25000" dirty="0">
                <a:solidFill>
                  <a:schemeClr val="tx1"/>
                </a:solidFill>
              </a:rPr>
              <a:t>3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191F4F-93E2-D0F5-EA9B-F6722BBF0490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7D3FF6-982D-83AA-7DA8-9434A2DAEB29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7DAE4CF-B1B8-F622-F74F-976A6412DC0E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F48A1B-1097-5AFF-805C-63D6B271193E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C67B6D-83B4-E02E-75C4-1947A99804A2}"/>
              </a:ext>
            </a:extLst>
          </p:cNvPr>
          <p:cNvSpPr/>
          <p:nvPr/>
        </p:nvSpPr>
        <p:spPr>
          <a:xfrm>
            <a:off x="736980" y="2501368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A964C39-3821-14AB-2842-5D9C7DC89098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ABA677-D57A-100A-9E2B-2A1929ED0B96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4BA01B-A54A-EF6B-1339-FD09202884C2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4463270C-DF05-1FF4-3D26-84BED53E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B96FEAB-95FB-5C04-B53E-91E016A8B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9C09DFC-5C0B-5EA0-648C-00694513B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AA6725F-8812-AE18-4826-32166722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BB2A2D2-575B-40A3-64DD-58B1FD3CA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63FE6B-EF00-3EE4-823A-A8D7BFF81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C33916C-01DD-5633-FB66-6134C4012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EBD92BE-0221-4B22-F9AE-57127563D2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B1F519C-78D0-74DC-8F03-31BC2EB42D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B2F78F-3D8B-A136-22E4-70FA206A15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3176D89-94B6-170F-D7E4-EAEE2CE307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0D482D4-C274-9465-B65A-B8052D4B0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57F91C-7A4A-AD52-9F65-3754A49DAFF7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798554-C481-DAF7-E15E-297C51B77216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EC534A-8375-7A64-8E07-724544E225D8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8334B4C-998D-0F52-1576-8A8235A72691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EEADD73-761C-FC0C-4C7F-6CD57090D3F8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D1C75AC-D930-F45B-6E1A-4003F56BAED9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EB514D-BFDE-D0BA-4E48-8F9E2A2DBBE7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38B16C5-86F0-E291-CFDA-E14F68282F63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38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BC245-351C-4E7A-28FD-E8F88CEF48F5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CAD75-18B4-9437-9584-06E0A373EA8E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AF09-5BAD-B779-6AC5-468D565179C6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4E7EE-AD00-7E0E-8340-F1D255D81117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1BFCDA-DB42-42C3-AB5C-E943D94D6D71}"/>
              </a:ext>
            </a:extLst>
          </p:cNvPr>
          <p:cNvSpPr/>
          <p:nvPr/>
        </p:nvSpPr>
        <p:spPr>
          <a:xfrm>
            <a:off x="736980" y="2844268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E8EA-14AA-D4D9-2936-8E8B0E10CED7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E53A48-39F5-8C9F-93FC-610A8E53401E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4A3579-A285-DAFD-6BD0-D4A3002661F4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4D3CF-CC13-B9F3-AF49-44EE2451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1C9A-49A1-DA0B-C5BC-FA858D5B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BEF8D-BB26-446D-1B17-5F7D98536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F38CBD-4C25-FCF0-E85D-1C7EB64A0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0C52A2-7061-8E39-29A8-4C88760D4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001E88-9E02-C9D9-3EF1-4B00FD3C2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728FD1-28FC-305F-8291-A91F2B273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2D5259-B13C-CCAF-24E6-8730C520EE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116FE4-53EE-4ED9-92D2-D65FA98B4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BBBACE-6F0E-4AAD-1FA3-3EDE418B9F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6E6533-A8C1-53F6-2E98-2C03948B86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2A9464-C784-9E41-9466-FE31DF7237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C9EF3AC-5E8E-E089-B037-D845158BB7FC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12ED8-9B51-6998-196C-F200F7BC6A0F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8963CA-221C-EC5C-6FBC-ED47781DEC62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16E1E-73C1-EC5C-95ED-985452D33142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7C27D9-3DFB-FA7E-7195-19E1C9E99D54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764EED-11C7-4EC3-E23D-68AB5B574353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E857A3-2D5B-AF08-1FA1-C461A35671DE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42B242-6341-E708-4C2E-855A1E97E1E5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04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0675A-A0F7-86D6-89C6-DBD250D45937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7F9E4-46C1-A04E-6FD1-A5082B15B430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171B2-A475-8855-A2F2-61C93FD6B37B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9E604-EEB4-D9F3-7FF8-47F3D9BB1337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54303-C65E-412C-F3AA-465E6B2B3AE7}"/>
              </a:ext>
            </a:extLst>
          </p:cNvPr>
          <p:cNvSpPr/>
          <p:nvPr/>
        </p:nvSpPr>
        <p:spPr>
          <a:xfrm>
            <a:off x="736980" y="3234793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43812-10A7-E540-0AA5-90758951221C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0B86B-6022-AEB4-E8B7-B941C7782776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AA01F4-2692-55CB-0C40-AED673BCE408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86C5C9-D38B-5E4E-1CD4-CC179780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C8CCF-AB96-2540-270D-CD2C3B96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CDAF2-6512-F670-E787-00CF3B159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5E5CF-21A8-D524-67C5-AACD165F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C52AD6-7C15-1D3B-5861-F1238BB53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53149F-900D-4947-9B5E-0E65D33DF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133961-71B4-A26C-FBF7-FE23290D95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0FE4C-ECF1-0931-B114-CD1B70169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063606-34B9-A34D-2C2E-A24C39B3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CE55FF-27E4-8268-FAF8-1B5708288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3392D6-7CB9-28BD-E144-476AA896E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039A44-886C-42D2-4F64-8FEB7401F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34775-BBC7-7060-7BD7-D55EF34FD1B6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C5C2F8-1A0F-D60F-5A1D-A439B20BA388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F21B7C-D733-ADC7-0017-D335E77B8128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7B62A0-A0C1-2E8B-B93D-5F1375C51D3E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094F42-F15C-F7E1-BF87-D702BA33B0AD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7C4D2-80FB-5CF9-9BB3-A02D382D1B3F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CCCB24-1888-0A02-58DC-C46BE3B36EC1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6DE038-1089-42AF-4B18-9EE199745082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83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D42B891-856A-545F-6BF5-BE1AED2E2D6B}"/>
              </a:ext>
            </a:extLst>
          </p:cNvPr>
          <p:cNvSpPr/>
          <p:nvPr/>
        </p:nvSpPr>
        <p:spPr>
          <a:xfrm>
            <a:off x="304800" y="148046"/>
            <a:ext cx="11563350" cy="6548845"/>
          </a:xfrm>
          <a:prstGeom prst="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B1143-2007-E9C2-A25C-591B81CDD94F}"/>
              </a:ext>
            </a:extLst>
          </p:cNvPr>
          <p:cNvSpPr txBox="1"/>
          <p:nvPr/>
        </p:nvSpPr>
        <p:spPr>
          <a:xfrm>
            <a:off x="1133856" y="5727321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EA925-7D49-7B20-9AF0-5483E5D09E0A}"/>
              </a:ext>
            </a:extLst>
          </p:cNvPr>
          <p:cNvSpPr txBox="1"/>
          <p:nvPr/>
        </p:nvSpPr>
        <p:spPr>
          <a:xfrm>
            <a:off x="1133856" y="6085952"/>
            <a:ext cx="2247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8D99C-7058-5B4D-3205-BC575828B4A9}"/>
              </a:ext>
            </a:extLst>
          </p:cNvPr>
          <p:cNvSpPr txBox="1"/>
          <p:nvPr/>
        </p:nvSpPr>
        <p:spPr>
          <a:xfrm>
            <a:off x="5332073" y="2933844"/>
            <a:ext cx="358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TODO: Looker report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AB7885-C235-7BDD-CE98-581607E36F9C}"/>
              </a:ext>
            </a:extLst>
          </p:cNvPr>
          <p:cNvSpPr/>
          <p:nvPr/>
        </p:nvSpPr>
        <p:spPr>
          <a:xfrm>
            <a:off x="554832" y="304799"/>
            <a:ext cx="2299790" cy="62092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8B2E2-7716-0ED4-FD49-B4067A8198C0}"/>
              </a:ext>
            </a:extLst>
          </p:cNvPr>
          <p:cNvSpPr txBox="1"/>
          <p:nvPr/>
        </p:nvSpPr>
        <p:spPr>
          <a:xfrm>
            <a:off x="554832" y="372195"/>
            <a:ext cx="22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15C74-3EA3-D398-D7AB-E4AD1B9E30F5}"/>
              </a:ext>
            </a:extLst>
          </p:cNvPr>
          <p:cNvSpPr txBox="1"/>
          <p:nvPr/>
        </p:nvSpPr>
        <p:spPr>
          <a:xfrm>
            <a:off x="1144981" y="5774081"/>
            <a:ext cx="120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BDC3A-AD63-7094-7294-521DCF7A2802}"/>
              </a:ext>
            </a:extLst>
          </p:cNvPr>
          <p:cNvSpPr txBox="1"/>
          <p:nvPr/>
        </p:nvSpPr>
        <p:spPr>
          <a:xfrm>
            <a:off x="1130531" y="6104514"/>
            <a:ext cx="1221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Sign 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C126F-34E3-C2E6-5537-0A07D385F203}"/>
              </a:ext>
            </a:extLst>
          </p:cNvPr>
          <p:cNvSpPr/>
          <p:nvPr/>
        </p:nvSpPr>
        <p:spPr>
          <a:xfrm>
            <a:off x="736980" y="3596743"/>
            <a:ext cx="19415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74A05-5608-2B3C-6951-CE2409C28DA9}"/>
              </a:ext>
            </a:extLst>
          </p:cNvPr>
          <p:cNvSpPr txBox="1"/>
          <p:nvPr/>
        </p:nvSpPr>
        <p:spPr>
          <a:xfrm>
            <a:off x="1144981" y="1061451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cs typeface="Arial" panose="020B0604020202020204" pitchFamily="34" charset="0"/>
              </a:rPr>
              <a:t>Home</a:t>
            </a:r>
            <a:endParaRPr lang="en-US" sz="1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CF535D-E903-53AD-D338-F712F9091F4B}"/>
              </a:ext>
            </a:extLst>
          </p:cNvPr>
          <p:cNvCxnSpPr>
            <a:cxnSpLocks/>
          </p:cNvCxnSpPr>
          <p:nvPr/>
        </p:nvCxnSpPr>
        <p:spPr>
          <a:xfrm>
            <a:off x="554832" y="808202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039BCA-AA77-966D-339D-1D63DA842B66}"/>
              </a:ext>
            </a:extLst>
          </p:cNvPr>
          <p:cNvCxnSpPr>
            <a:cxnSpLocks/>
          </p:cNvCxnSpPr>
          <p:nvPr/>
        </p:nvCxnSpPr>
        <p:spPr>
          <a:xfrm>
            <a:off x="554832" y="5582415"/>
            <a:ext cx="229979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A2E85D-19EE-FD72-9E9D-359008D63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8" y="2560320"/>
            <a:ext cx="212905" cy="219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35A222-9E44-6ECE-EAFA-6D217A1D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3" y="1828800"/>
            <a:ext cx="244900" cy="219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6912F-C663-EF0A-E636-1D88CA80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00" y="2194560"/>
            <a:ext cx="185166" cy="219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EA332-8EC0-3FF5-FF48-DFA4D5C14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52" y="2926080"/>
            <a:ext cx="219456" cy="219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1A2E75-EE2A-6CEB-B766-332C2731B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77" y="3291840"/>
            <a:ext cx="219456" cy="252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33E36B-9E5D-A1BD-6A08-995C610A8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5" y="1097280"/>
            <a:ext cx="226209" cy="219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D045D3-653E-B309-DA10-D59B984A8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71" y="3657600"/>
            <a:ext cx="176981" cy="219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F5D08E-9E03-1D8F-8992-D40A91E11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25" y="4023360"/>
            <a:ext cx="219456" cy="2194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B6F847-5A2E-AEBE-982D-0A5E9F2508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774081"/>
            <a:ext cx="219456" cy="219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0B6D2E-8911-1782-9B08-1B57CB1884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122418"/>
            <a:ext cx="216131" cy="219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25B1E8-3473-610B-C5EA-83F013D1D0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910" y="410557"/>
            <a:ext cx="242447" cy="292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E5C350-2BA4-BA85-24EE-5D4D2D4068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36" y="1463040"/>
            <a:ext cx="219456" cy="2194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95F71C-10DB-5E33-A7F1-518F1CD85B28}"/>
              </a:ext>
            </a:extLst>
          </p:cNvPr>
          <p:cNvSpPr txBox="1"/>
          <p:nvPr/>
        </p:nvSpPr>
        <p:spPr>
          <a:xfrm>
            <a:off x="1133473" y="4023360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7D970C-8272-739C-2A88-8BFD7AD9AE57}"/>
              </a:ext>
            </a:extLst>
          </p:cNvPr>
          <p:cNvSpPr txBox="1"/>
          <p:nvPr/>
        </p:nvSpPr>
        <p:spPr>
          <a:xfrm>
            <a:off x="1133473" y="3637623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Reports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8C8809-4754-41D6-EDB3-46E3CA9ACE79}"/>
              </a:ext>
            </a:extLst>
          </p:cNvPr>
          <p:cNvSpPr txBox="1"/>
          <p:nvPr/>
        </p:nvSpPr>
        <p:spPr>
          <a:xfrm>
            <a:off x="1133473" y="3293816"/>
            <a:ext cx="124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Offset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E7FF77-AD72-E496-E29A-B4FEA901BBDF}"/>
              </a:ext>
            </a:extLst>
          </p:cNvPr>
          <p:cNvSpPr txBox="1"/>
          <p:nvPr/>
        </p:nvSpPr>
        <p:spPr>
          <a:xfrm>
            <a:off x="1133473" y="291666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Reduce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9B7093-C42B-63D2-8C61-F0B095BAD474}"/>
              </a:ext>
            </a:extLst>
          </p:cNvPr>
          <p:cNvSpPr txBox="1"/>
          <p:nvPr/>
        </p:nvSpPr>
        <p:spPr>
          <a:xfrm>
            <a:off x="1123494" y="2569558"/>
            <a:ext cx="122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Analyze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A40398-C010-97AD-AA03-99878D0104CF}"/>
              </a:ext>
            </a:extLst>
          </p:cNvPr>
          <p:cNvSpPr txBox="1"/>
          <p:nvPr/>
        </p:nvSpPr>
        <p:spPr>
          <a:xfrm>
            <a:off x="1133471" y="2157665"/>
            <a:ext cx="122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Calculate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860032-DCFB-3FE5-B847-1EF48EDBEFDD}"/>
              </a:ext>
            </a:extLst>
          </p:cNvPr>
          <p:cNvSpPr txBox="1"/>
          <p:nvPr/>
        </p:nvSpPr>
        <p:spPr>
          <a:xfrm>
            <a:off x="1133471" y="1819516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Measure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70282-B549-A0C9-4999-79BBC22A50E5}"/>
              </a:ext>
            </a:extLst>
          </p:cNvPr>
          <p:cNvSpPr txBox="1"/>
          <p:nvPr/>
        </p:nvSpPr>
        <p:spPr>
          <a:xfrm>
            <a:off x="1144981" y="1454913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Arial" panose="020B0604020202020204" pitchFamily="34" charset="0"/>
              </a:rPr>
              <a:t>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569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54F9C20-F8FA-4BC5-9F05-0718F000A3C8}"/>
  <p:tag name="ISPRING_RESOURCE_FOLDER" val="G:\My Drive\Work\Emissions\Prototype v4\"/>
  <p:tag name="ISPRING_PRESENTATION_PATH" val="G:\My Drive\Work\Emissions\Prototype v4.pptx"/>
  <p:tag name="ISPRING_PROJECT_VERSION" val="9.3"/>
  <p:tag name="ISPRING_PROJECT_FOLDER_UPDATED" val="1"/>
  <p:tag name="ISPRING_PRESENTATION_TITLE" val="Prototype v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ACA5EE9-894A-4F8E-879D-EA29404828F4}:27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0B487F6-AF4D-44EA-9CEC-B54E28F4FB81}:2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00CDD2-0198-4DF3-BFE8-0D84A51FDBFA}:25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8FB4789-201F-473F-A200-2D4FDB241FB9}:2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1F6A3F-99FB-4130-ACAC-8FABF249CB52}:2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213C0AA-5FB5-4773-A0C5-B7006688E315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6794815-1036-4AB7-A018-225EA9E6C8F4}:2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5F327CE-00F9-4D21-92AE-41E47463427E}:26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F24F6A-FF4E-4B1D-A182-9E81DCF02604}:2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77F4320-6D77-446B-ACA3-E1C22FE32B55}:2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482</Words>
  <Application>Microsoft Office PowerPoint</Application>
  <PresentationFormat>Widescreen</PresentationFormat>
  <Paragraphs>263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v4</dc:title>
  <dc:creator>Chandra Munagavalasa</dc:creator>
  <cp:lastModifiedBy>Chandra Munagavalasa</cp:lastModifiedBy>
  <cp:revision>123</cp:revision>
  <dcterms:created xsi:type="dcterms:W3CDTF">2023-10-03T21:18:12Z</dcterms:created>
  <dcterms:modified xsi:type="dcterms:W3CDTF">2023-10-27T03:49:48Z</dcterms:modified>
</cp:coreProperties>
</file>